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71" r:id="rId4"/>
    <p:sldId id="270" r:id="rId5"/>
    <p:sldId id="272" r:id="rId6"/>
    <p:sldId id="261" r:id="rId7"/>
    <p:sldId id="283" r:id="rId8"/>
    <p:sldId id="284" r:id="rId9"/>
    <p:sldId id="286" r:id="rId10"/>
    <p:sldId id="260" r:id="rId11"/>
    <p:sldId id="258" r:id="rId12"/>
    <p:sldId id="273" r:id="rId13"/>
    <p:sldId id="274" r:id="rId14"/>
    <p:sldId id="259" r:id="rId15"/>
    <p:sldId id="276" r:id="rId16"/>
    <p:sldId id="264" r:id="rId17"/>
    <p:sldId id="265" r:id="rId18"/>
    <p:sldId id="277" r:id="rId19"/>
    <p:sldId id="278" r:id="rId20"/>
    <p:sldId id="282" r:id="rId21"/>
    <p:sldId id="279" r:id="rId22"/>
    <p:sldId id="268" r:id="rId23"/>
    <p:sldId id="285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5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6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1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36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1438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2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6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48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2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1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1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4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8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6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2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C15200E-60BC-42ED-8422-5B60C21B7B4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E2560-4573-4061-8753-F45D9761A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01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042-019-08546-5" TargetMode="External"/><Relationship Id="rId2" Type="http://schemas.openxmlformats.org/officeDocument/2006/relationships/hyperlink" Target="https://www.kaggle.com/datasets/ashishjangra27/imdb-movies-datase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9A1D-2C12-9632-004A-15EEA5DB1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Selecting Movie Features to Predict Monetary Success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and Popularity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4C95C-7EB7-9D25-2A09-F88078535D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Kamarion Porter</a:t>
            </a:r>
          </a:p>
        </p:txBody>
      </p:sp>
    </p:spTree>
    <p:extLst>
      <p:ext uri="{BB962C8B-B14F-4D97-AF65-F5344CB8AC3E}">
        <p14:creationId xmlns:p14="http://schemas.microsoft.com/office/powerpoint/2010/main" val="124851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5E3F-9698-D759-DF5E-70D41B7E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DDFF-F316-F09D-A681-CD5DA6496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used IMDb data</a:t>
            </a:r>
          </a:p>
          <a:p>
            <a:r>
              <a:rPr lang="en-US" dirty="0"/>
              <a:t>Latif and Afzal (2016)</a:t>
            </a:r>
          </a:p>
          <a:p>
            <a:pPr lvl="1"/>
            <a:r>
              <a:rPr lang="en-US" dirty="0"/>
              <a:t>Used feature selection and many classifiers to predict popularity</a:t>
            </a:r>
          </a:p>
          <a:p>
            <a:r>
              <a:rPr lang="en-US" dirty="0"/>
              <a:t>Abidi et al. (2020)</a:t>
            </a:r>
          </a:p>
          <a:p>
            <a:pPr lvl="1"/>
            <a:r>
              <a:rPr lang="en-US" dirty="0"/>
              <a:t>Used feature selection on inputs and outputs to predict popularity</a:t>
            </a:r>
          </a:p>
          <a:p>
            <a:pPr lvl="1"/>
            <a:r>
              <a:rPr lang="en-US" dirty="0"/>
              <a:t>Small-scale data</a:t>
            </a:r>
          </a:p>
          <a:p>
            <a:r>
              <a:rPr lang="en-US" dirty="0"/>
              <a:t>Dhir and Raj (2019)</a:t>
            </a:r>
          </a:p>
          <a:p>
            <a:pPr lvl="1"/>
            <a:r>
              <a:rPr lang="en-US" dirty="0"/>
              <a:t>Used correlation analysis to predict success</a:t>
            </a:r>
          </a:p>
          <a:p>
            <a:pPr lvl="1"/>
            <a:r>
              <a:rPr lang="en-US" dirty="0"/>
              <a:t>IMDb rating was his measure of success</a:t>
            </a:r>
          </a:p>
          <a:p>
            <a:r>
              <a:rPr lang="en-US" dirty="0"/>
              <a:t>Smaller scale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2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72A5-5857-00AE-D16E-1F410177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Output: IMDb Rating?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B357-0530-0A56-8744-B51BEC17D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108" y="2945423"/>
            <a:ext cx="5883519" cy="1594003"/>
          </a:xfrm>
        </p:spPr>
        <p:txBody>
          <a:bodyPr/>
          <a:lstStyle/>
          <a:p>
            <a:r>
              <a:rPr lang="en-US" dirty="0"/>
              <a:t>New movies are heavily favored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Top comedies list on IMDb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9CB06-6972-FAE3-2258-073DB47CE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5" t="12884" r="38450" b="14487"/>
          <a:stretch/>
        </p:blipFill>
        <p:spPr>
          <a:xfrm>
            <a:off x="816219" y="1424439"/>
            <a:ext cx="5279781" cy="49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2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72A5-5857-00AE-D16E-1F410177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Output: Votes?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B357-0530-0A56-8744-B51BEC17D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74" y="1965081"/>
            <a:ext cx="2804992" cy="4195481"/>
          </a:xfrm>
        </p:spPr>
        <p:txBody>
          <a:bodyPr/>
          <a:lstStyle/>
          <a:p>
            <a:r>
              <a:rPr lang="en-US" dirty="0"/>
              <a:t>Terrible movies can have many votes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Worst rated movie on IMDB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93K votes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2BFDCF-191F-6EC2-BC55-424D18315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9" t="8889" r="2752" b="7949"/>
          <a:stretch/>
        </p:blipFill>
        <p:spPr>
          <a:xfrm>
            <a:off x="3310433" y="1965081"/>
            <a:ext cx="8545993" cy="43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6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72A5-5857-00AE-D16E-1F410177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Output: </a:t>
            </a:r>
            <a:br>
              <a:rPr lang="en-US" dirty="0"/>
            </a:br>
            <a:r>
              <a:rPr lang="en-US" dirty="0"/>
              <a:t>Adjusted Rating (AR)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BCA382-0612-6768-2CA8-A989E58EF53E}"/>
              </a:ext>
            </a:extLst>
          </p:cNvPr>
          <p:cNvSpPr txBox="1">
            <a:spLocks/>
          </p:cNvSpPr>
          <p:nvPr/>
        </p:nvSpPr>
        <p:spPr>
          <a:xfrm>
            <a:off x="1185728" y="2634762"/>
            <a:ext cx="8825658" cy="20339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latin typeface="Arial" panose="020B0604020202020204" pitchFamily="34" charset="0"/>
              </a:rPr>
              <a:t>AR = (Rating – 5.5) * ln(Votes)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B334FB-1ACB-8322-3CA0-FF72B8093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424" y="3965331"/>
            <a:ext cx="5883519" cy="2194309"/>
          </a:xfrm>
        </p:spPr>
        <p:txBody>
          <a:bodyPr>
            <a:normAutofit/>
          </a:bodyPr>
          <a:lstStyle/>
          <a:p>
            <a:r>
              <a:rPr lang="en-US" dirty="0"/>
              <a:t>5.5 is a neutral rating</a:t>
            </a:r>
          </a:p>
          <a:p>
            <a:endParaRPr lang="en-US" dirty="0"/>
          </a:p>
          <a:p>
            <a:r>
              <a:rPr lang="en-US" dirty="0"/>
              <a:t>10 to 100 votes vs. 10000 to 10090</a:t>
            </a:r>
          </a:p>
          <a:p>
            <a:endParaRPr lang="en-US" dirty="0"/>
          </a:p>
          <a:p>
            <a:r>
              <a:rPr lang="en-US" dirty="0"/>
              <a:t>Votes kept to measure notability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E35DC-68FB-C29E-D370-B926DA1A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2C34D-B854-2CBB-CB48-BEBF3196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" t="8889" r="40734" b="54189"/>
          <a:stretch/>
        </p:blipFill>
        <p:spPr>
          <a:xfrm>
            <a:off x="715841" y="1152983"/>
            <a:ext cx="7979750" cy="28104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D2F27F4-1F29-2E5E-89DF-18769E895B85}"/>
              </a:ext>
            </a:extLst>
          </p:cNvPr>
          <p:cNvSpPr/>
          <p:nvPr/>
        </p:nvSpPr>
        <p:spPr>
          <a:xfrm>
            <a:off x="5576981" y="3196005"/>
            <a:ext cx="747528" cy="320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BFD643-3F3C-9C08-3874-E84257300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41" y="4022481"/>
            <a:ext cx="5883519" cy="2013438"/>
          </a:xfrm>
        </p:spPr>
        <p:txBody>
          <a:bodyPr>
            <a:normAutofit/>
          </a:bodyPr>
          <a:lstStyle/>
          <a:p>
            <a:r>
              <a:rPr lang="en-US" dirty="0"/>
              <a:t>Music Videos, Video Games, and Podcasts</a:t>
            </a:r>
          </a:p>
          <a:p>
            <a:r>
              <a:rPr lang="en-US" dirty="0"/>
              <a:t>Empty output values</a:t>
            </a:r>
          </a:p>
          <a:p>
            <a:r>
              <a:rPr lang="en-US" dirty="0"/>
              <a:t>11.0 Ratings</a:t>
            </a:r>
          </a:p>
          <a:p>
            <a:r>
              <a:rPr lang="en-US" dirty="0"/>
              <a:t>Year 2100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8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72C34D-B854-2CBB-CB48-BEBF31967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" t="8889" r="40734" b="54189"/>
          <a:stretch/>
        </p:blipFill>
        <p:spPr>
          <a:xfrm>
            <a:off x="715841" y="1152983"/>
            <a:ext cx="7979750" cy="2810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E35DC-68FB-C29E-D370-B926DA1A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2F27F4-1F29-2E5E-89DF-18769E895B85}"/>
              </a:ext>
            </a:extLst>
          </p:cNvPr>
          <p:cNvSpPr/>
          <p:nvPr/>
        </p:nvSpPr>
        <p:spPr>
          <a:xfrm>
            <a:off x="5576981" y="3196005"/>
            <a:ext cx="747528" cy="320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BFD643-3F3C-9C08-3874-E84257300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41" y="4022481"/>
            <a:ext cx="5883519" cy="2013438"/>
          </a:xfrm>
        </p:spPr>
        <p:txBody>
          <a:bodyPr>
            <a:normAutofit/>
          </a:bodyPr>
          <a:lstStyle/>
          <a:p>
            <a:r>
              <a:rPr lang="en-US" dirty="0"/>
              <a:t>Music Videos, Video Games, and Podcasts</a:t>
            </a:r>
          </a:p>
          <a:p>
            <a:r>
              <a:rPr lang="en-US" dirty="0"/>
              <a:t>Empty output values</a:t>
            </a:r>
          </a:p>
          <a:p>
            <a:r>
              <a:rPr lang="en-US" dirty="0"/>
              <a:t>11.0 Ratings</a:t>
            </a:r>
          </a:p>
          <a:p>
            <a:r>
              <a:rPr lang="en-US" dirty="0"/>
              <a:t>Year 2100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80E3DB-9CFD-6FC6-E093-5862A2F501FC}"/>
              </a:ext>
            </a:extLst>
          </p:cNvPr>
          <p:cNvCxnSpPr/>
          <p:nvPr/>
        </p:nvCxnSpPr>
        <p:spPr>
          <a:xfrm flipV="1">
            <a:off x="5576981" y="3064119"/>
            <a:ext cx="659423" cy="5846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1CD71F-4003-0847-EC18-EAC8F30BB589}"/>
              </a:ext>
            </a:extLst>
          </p:cNvPr>
          <p:cNvSpPr txBox="1"/>
          <p:nvPr/>
        </p:nvSpPr>
        <p:spPr>
          <a:xfrm>
            <a:off x="6770200" y="2274017"/>
            <a:ext cx="199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~550K</a:t>
            </a:r>
          </a:p>
        </p:txBody>
      </p:sp>
    </p:spTree>
    <p:extLst>
      <p:ext uri="{BB962C8B-B14F-4D97-AF65-F5344CB8AC3E}">
        <p14:creationId xmlns:p14="http://schemas.microsoft.com/office/powerpoint/2010/main" val="385466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CB38-BC53-BF09-7BF7-39CD4C89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Metrics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0774B-AA29-91D8-0C46-768807A1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Input/Output columns</a:t>
            </a:r>
          </a:p>
          <a:p>
            <a:pPr lvl="1"/>
            <a:r>
              <a:rPr lang="en-US" dirty="0"/>
              <a:t>Duration, Votes, Adjusted Rating, Gross income, Start Year, and all of the Genre categories (28)</a:t>
            </a:r>
          </a:p>
          <a:p>
            <a:r>
              <a:rPr lang="en-US" dirty="0"/>
              <a:t>Choose output</a:t>
            </a:r>
          </a:p>
          <a:p>
            <a:r>
              <a:rPr lang="en-US" dirty="0"/>
              <a:t>Encode the data</a:t>
            </a:r>
          </a:p>
          <a:p>
            <a:pPr lvl="1"/>
            <a:r>
              <a:rPr lang="en-US" dirty="0"/>
              <a:t>Ordinal Encoding</a:t>
            </a:r>
          </a:p>
          <a:p>
            <a:r>
              <a:rPr lang="en-US" dirty="0"/>
              <a:t>Calculate Chi-Square</a:t>
            </a:r>
          </a:p>
          <a:p>
            <a:r>
              <a:rPr lang="en-US" dirty="0"/>
              <a:t>Select Features</a:t>
            </a:r>
          </a:p>
          <a:p>
            <a:r>
              <a:rPr lang="en-US" dirty="0"/>
              <a:t>Fit and Test Model (</a:t>
            </a:r>
            <a:r>
              <a:rPr lang="en-US" dirty="0" err="1"/>
              <a:t>Logisitic</a:t>
            </a:r>
            <a:r>
              <a:rPr lang="en-US" dirty="0"/>
              <a:t> Regression and Naive Bayes)</a:t>
            </a:r>
          </a:p>
          <a:p>
            <a:pPr lvl="1"/>
            <a:r>
              <a:rPr lang="en-US" dirty="0"/>
              <a:t>Stats: accuracy, balanced accuracy, precision, recall, F1</a:t>
            </a:r>
          </a:p>
          <a:p>
            <a:pPr lvl="2"/>
            <a:r>
              <a:rPr lang="en-US" dirty="0"/>
              <a:t>Macro-Average used</a:t>
            </a:r>
          </a:p>
        </p:txBody>
      </p:sp>
    </p:spTree>
    <p:extLst>
      <p:ext uri="{BB962C8B-B14F-4D97-AF65-F5344CB8AC3E}">
        <p14:creationId xmlns:p14="http://schemas.microsoft.com/office/powerpoint/2010/main" val="353413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DB21-01B4-E8E6-28E2-19DD79A9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Chi-Square-Selected Features:</a:t>
            </a:r>
            <a:br>
              <a:rPr lang="en-US" dirty="0"/>
            </a:br>
            <a:r>
              <a:rPr lang="en-US" dirty="0"/>
              <a:t>Gross Income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DDAE1-7D01-A709-8CA0-39CB28918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0" y="1745273"/>
            <a:ext cx="8880881" cy="4995496"/>
          </a:xfrm>
        </p:spPr>
      </p:pic>
    </p:spTree>
    <p:extLst>
      <p:ext uri="{BB962C8B-B14F-4D97-AF65-F5344CB8AC3E}">
        <p14:creationId xmlns:p14="http://schemas.microsoft.com/office/powerpoint/2010/main" val="273830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DB21-01B4-E8E6-28E2-19DD79A9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Chi-Square-Selected Features:</a:t>
            </a:r>
            <a:br>
              <a:rPr lang="en-US" dirty="0"/>
            </a:br>
            <a:r>
              <a:rPr lang="en-US" dirty="0"/>
              <a:t>Adjusted Rating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52394C-30CD-1D66-63D6-EF5B3CF61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96" y="1815612"/>
            <a:ext cx="8904329" cy="5008685"/>
          </a:xfrm>
        </p:spPr>
      </p:pic>
    </p:spTree>
    <p:extLst>
      <p:ext uri="{BB962C8B-B14F-4D97-AF65-F5344CB8AC3E}">
        <p14:creationId xmlns:p14="http://schemas.microsoft.com/office/powerpoint/2010/main" val="6921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9591-818E-8060-A3DE-E27C1C09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DC8A80-13E1-DC16-3AC4-61C19743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692778"/>
              </p:ext>
            </p:extLst>
          </p:nvPr>
        </p:nvGraphicFramePr>
        <p:xfrm>
          <a:off x="1103313" y="2052638"/>
          <a:ext cx="8947150" cy="2494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9430">
                  <a:extLst>
                    <a:ext uri="{9D8B030D-6E8A-4147-A177-3AD203B41FA5}">
                      <a16:colId xmlns:a16="http://schemas.microsoft.com/office/drawing/2014/main" val="3454281870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215801266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387040194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3236876133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3634148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 (all)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 (Top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 (all)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 (Top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69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1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5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791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0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918581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491A-D5AF-0236-B177-934747D0E986}"/>
              </a:ext>
            </a:extLst>
          </p:cNvPr>
          <p:cNvSpPr txBox="1">
            <a:spLocks/>
          </p:cNvSpPr>
          <p:nvPr/>
        </p:nvSpPr>
        <p:spPr>
          <a:xfrm>
            <a:off x="1103312" y="4699000"/>
            <a:ext cx="8946541" cy="1549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Overall poor model performance</a:t>
            </a:r>
          </a:p>
          <a:p>
            <a:r>
              <a:rPr lang="en-US" dirty="0"/>
              <a:t>Accuracy is inaccurate</a:t>
            </a:r>
          </a:p>
          <a:p>
            <a:r>
              <a:rPr lang="en-US" dirty="0"/>
              <a:t>Precision is the best reliable statistic, which is best-case</a:t>
            </a:r>
          </a:p>
          <a:p>
            <a:r>
              <a:rPr lang="en-US" dirty="0"/>
              <a:t>Only one significant stat drop between full and top-3 models</a:t>
            </a:r>
          </a:p>
        </p:txBody>
      </p:sp>
    </p:spTree>
    <p:extLst>
      <p:ext uri="{BB962C8B-B14F-4D97-AF65-F5344CB8AC3E}">
        <p14:creationId xmlns:p14="http://schemas.microsoft.com/office/powerpoint/2010/main" val="31794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2F37-6E99-7BE4-0C93-7DA64CFB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1026" name="Picture 2" descr="The Subliminal, Multistable Message of Disney's Lion King: Lion or Naked  Woman? – The Visual Communication Guy">
            <a:extLst>
              <a:ext uri="{FF2B5EF4-FFF2-40B4-BE49-F238E27FC236}">
                <a16:creationId xmlns:a16="http://schemas.microsoft.com/office/drawing/2014/main" id="{B253D41C-BAB6-4D3B-D3E6-2EE50844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63" y="1606928"/>
            <a:ext cx="3188799" cy="47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on King Live Action Novelization, The - Kindle edition by Rudnick,  Elizabeth. Children Kindle eBooks @ Amazon.com.">
            <a:extLst>
              <a:ext uri="{FF2B5EF4-FFF2-40B4-BE49-F238E27FC236}">
                <a16:creationId xmlns:a16="http://schemas.microsoft.com/office/drawing/2014/main" id="{DFFC4C4A-4F58-4401-2529-09E009ECA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414" y="1586047"/>
            <a:ext cx="37433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6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9591-818E-8060-A3DE-E27C1C09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DC8A80-13E1-DC16-3AC4-61C1974382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3" y="2052638"/>
          <a:ext cx="8947150" cy="2494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9430">
                  <a:extLst>
                    <a:ext uri="{9D8B030D-6E8A-4147-A177-3AD203B41FA5}">
                      <a16:colId xmlns:a16="http://schemas.microsoft.com/office/drawing/2014/main" val="3454281870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215801266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387040194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3236876133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3634148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 (all)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 (Top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 (all)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 (Top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69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1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5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791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0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918581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C96F-2068-9D80-AC9D-77F19EE2F3C5}"/>
              </a:ext>
            </a:extLst>
          </p:cNvPr>
          <p:cNvSpPr txBox="1">
            <a:spLocks/>
          </p:cNvSpPr>
          <p:nvPr/>
        </p:nvSpPr>
        <p:spPr>
          <a:xfrm>
            <a:off x="1103312" y="4699000"/>
            <a:ext cx="8946541" cy="1892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Overall poor model performance</a:t>
            </a:r>
          </a:p>
          <a:p>
            <a:r>
              <a:rPr lang="en-US" dirty="0"/>
              <a:t>More balanced statistics</a:t>
            </a:r>
          </a:p>
          <a:p>
            <a:r>
              <a:rPr lang="en-US" dirty="0"/>
              <a:t>No significant stat drops between full and top-3 models (and an accuracy increase)</a:t>
            </a:r>
          </a:p>
        </p:txBody>
      </p:sp>
    </p:spTree>
    <p:extLst>
      <p:ext uri="{BB962C8B-B14F-4D97-AF65-F5344CB8AC3E}">
        <p14:creationId xmlns:p14="http://schemas.microsoft.com/office/powerpoint/2010/main" val="1940318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B680-A161-5A0B-7AF2-26979A60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7C2C2-605B-ED48-4DDA-B8661C88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datasets tend to be messy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Monetary Success and Popularity are tightly related</a:t>
            </a:r>
          </a:p>
          <a:p>
            <a:endParaRPr lang="en-US" dirty="0"/>
          </a:p>
          <a:p>
            <a:r>
              <a:rPr lang="en-US" dirty="0"/>
              <a:t>Drama movies win</a:t>
            </a:r>
          </a:p>
          <a:p>
            <a:endParaRPr lang="en-US" dirty="0"/>
          </a:p>
          <a:p>
            <a:r>
              <a:rPr lang="en-US" dirty="0"/>
              <a:t>More movie-based information needed to form a good classifier</a:t>
            </a:r>
          </a:p>
          <a:p>
            <a:pPr lvl="1"/>
            <a:r>
              <a:rPr lang="en-US" dirty="0"/>
              <a:t>Only the genre inputs refer to what the movie’s about</a:t>
            </a:r>
          </a:p>
        </p:txBody>
      </p:sp>
    </p:spTree>
    <p:extLst>
      <p:ext uri="{BB962C8B-B14F-4D97-AF65-F5344CB8AC3E}">
        <p14:creationId xmlns:p14="http://schemas.microsoft.com/office/powerpoint/2010/main" val="2304992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01DB-2892-BA1C-027B-465FE60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5668-2AD7-B9BE-A50C-761709083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https://www.kaggle.com/datasets/ashishjangra27/imdb-movies-dataset</a:t>
            </a:r>
            <a:endParaRPr lang="en-US" dirty="0"/>
          </a:p>
          <a:p>
            <a:r>
              <a:rPr lang="en-US" dirty="0"/>
              <a:t>Abidi, Syed Muhammad Raza, et al. “Popularity Prediction of Movies: From Statistical Modeling to Machine Learning Techniques - Multimedia Tools and Applications.” SpringerLink, Springer US, 6 Jan. 2020, </a:t>
            </a:r>
            <a:r>
              <a:rPr lang="en-US" dirty="0">
                <a:hlinkClick r:id="rId3"/>
              </a:rPr>
              <a:t>https://link.springer.com/article/10.1007/s11042-019-08546-5</a:t>
            </a:r>
            <a:r>
              <a:rPr lang="en-US" dirty="0"/>
              <a:t>.</a:t>
            </a:r>
          </a:p>
          <a:p>
            <a:r>
              <a:rPr lang="en-US" dirty="0"/>
              <a:t>Dhir, </a:t>
            </a:r>
            <a:r>
              <a:rPr lang="en-US" dirty="0" err="1"/>
              <a:t>Rijul</a:t>
            </a:r>
            <a:r>
              <a:rPr lang="en-US" dirty="0"/>
              <a:t>, and Anand Raj. Movie Success Prediction Using Machine Learning ... - IEEE Xplore. 2018, https://ieeexplore.ieee.org/abstract/document/8703320. </a:t>
            </a:r>
          </a:p>
          <a:p>
            <a:r>
              <a:rPr lang="en-US" dirty="0"/>
              <a:t>Latif, Muhammad Hassan, and Hammad Afzal. Prediction of Movies Popularity Using Machine Learning Techniques. Aug. 2016, https://www.researchgate.net/profile/Hammad-Afzal/publication/311913687\_Prediction\_of\_Movies\_popularity\_Using\_Machine\_Learning\_Techniques/links/586253ce08ae6eb871ab0748/Prediction-of-Movies-popularity-Using-Machine-Learning-Techniques.pdf. </a:t>
            </a:r>
          </a:p>
        </p:txBody>
      </p:sp>
    </p:spTree>
    <p:extLst>
      <p:ext uri="{BB962C8B-B14F-4D97-AF65-F5344CB8AC3E}">
        <p14:creationId xmlns:p14="http://schemas.microsoft.com/office/powerpoint/2010/main" val="373606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01DB-2892-BA1C-027B-465FE60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5668-2AD7-B9BE-A50C-761709083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Brownlee, Jason. “A Gentle Introduction to Logistic Regression with Maximum Likelihood Estimation.” MachineLearningMastery.com, 27 Oct. 2019, https://machinelearningmastery.com/logistic-regression-with-maximum-likelihood-estimation/. </a:t>
            </a:r>
          </a:p>
          <a:p>
            <a:r>
              <a:rPr lang="en-US" dirty="0" err="1"/>
              <a:t>GeeksforGeeks</a:t>
            </a:r>
            <a:r>
              <a:rPr lang="en-US" dirty="0"/>
              <a:t>. “Naive Bayes Classifiers.” </a:t>
            </a:r>
            <a:r>
              <a:rPr lang="en-US" dirty="0" err="1"/>
              <a:t>GeeksforGeeks</a:t>
            </a:r>
            <a:r>
              <a:rPr lang="en-US" dirty="0"/>
              <a:t>, </a:t>
            </a:r>
            <a:r>
              <a:rPr lang="en-US" dirty="0" err="1"/>
              <a:t>GeeksforGeeks</a:t>
            </a:r>
            <a:r>
              <a:rPr lang="en-US" dirty="0"/>
              <a:t>, 28 Mar. 2023, https://www.geeksforgeeks.org/naive-bayes-classifiers/. </a:t>
            </a:r>
          </a:p>
          <a:p>
            <a:r>
              <a:rPr lang="en-US" dirty="0"/>
              <a:t>Hayes, Adam. “Chi-Square (X2) Statistic: What It Is, Examples, How and When to Use the Test.” Investopedia, Investopedia, 13 Jan. 2023, https://www.investopedia.com/terms/c/chi-square-statistic.asp. </a:t>
            </a:r>
          </a:p>
        </p:txBody>
      </p:sp>
    </p:spTree>
    <p:extLst>
      <p:ext uri="{BB962C8B-B14F-4D97-AF65-F5344CB8AC3E}">
        <p14:creationId xmlns:p14="http://schemas.microsoft.com/office/powerpoint/2010/main" val="220109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atre Curtain Images – Browse 85,805 Stock Photos, Vectors, and Video |  Adobe Stock">
            <a:extLst>
              <a:ext uri="{FF2B5EF4-FFF2-40B4-BE49-F238E27FC236}">
                <a16:creationId xmlns:a16="http://schemas.microsoft.com/office/drawing/2014/main" id="{A20ABFDD-3DA9-2D3D-D2F3-A34DC2FF0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59A1D-2C12-9632-004A-15EEA5DB1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275" y="2971800"/>
            <a:ext cx="8825658" cy="11553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501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8C51-485F-04BE-AF8B-8FCB941D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8" descr="The Dark Knight | Johnson County Library">
            <a:extLst>
              <a:ext uri="{FF2B5EF4-FFF2-40B4-BE49-F238E27FC236}">
                <a16:creationId xmlns:a16="http://schemas.microsoft.com/office/drawing/2014/main" id="{7455BD4C-3CA5-2E7E-BEC4-41BB675F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73" y="1610990"/>
            <a:ext cx="3320256" cy="463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tman v Superman: Dawn of Justice (2016) - IMDb">
            <a:extLst>
              <a:ext uri="{FF2B5EF4-FFF2-40B4-BE49-F238E27FC236}">
                <a16:creationId xmlns:a16="http://schemas.microsoft.com/office/drawing/2014/main" id="{1E7E528B-5695-DE27-BDDF-D38E3D6B9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88" y="1600703"/>
            <a:ext cx="3181350" cy="47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9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2F37-6E99-7BE4-0C93-7DA64CFB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555CC-91E3-1300-B267-E7C7AD55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Scooby Doo, Where Are You! (TV Series 1969–1970) - IMDb">
            <a:extLst>
              <a:ext uri="{FF2B5EF4-FFF2-40B4-BE49-F238E27FC236}">
                <a16:creationId xmlns:a16="http://schemas.microsoft.com/office/drawing/2014/main" id="{98B9F180-100A-8A23-D308-D18407B13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28" y="1490211"/>
            <a:ext cx="3083169" cy="4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lma? What About Daria, Louise, and Helga? | CableTV.com">
            <a:extLst>
              <a:ext uri="{FF2B5EF4-FFF2-40B4-BE49-F238E27FC236}">
                <a16:creationId xmlns:a16="http://schemas.microsoft.com/office/drawing/2014/main" id="{93CB7496-FFFF-EE99-4F61-A1545D76D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02" y="1793357"/>
            <a:ext cx="61912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26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FB80-85F5-600E-A176-54614A0D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122" name="Picture 2" descr="Titanic (1997) movie cover">
            <a:extLst>
              <a:ext uri="{FF2B5EF4-FFF2-40B4-BE49-F238E27FC236}">
                <a16:creationId xmlns:a16="http://schemas.microsoft.com/office/drawing/2014/main" id="{3B9EDB06-4E33-E67A-F943-90EBB9EE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24" y="1734163"/>
            <a:ext cx="321067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fty Shades of Grey (film) - Wikipedia">
            <a:extLst>
              <a:ext uri="{FF2B5EF4-FFF2-40B4-BE49-F238E27FC236}">
                <a16:creationId xmlns:a16="http://schemas.microsoft.com/office/drawing/2014/main" id="{E130D371-C491-9EBC-BDD7-D1F973440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834" y="1723053"/>
            <a:ext cx="2904392" cy="459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3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3505-081D-5766-61B2-F1C3915E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B7CD2-EF90-0AF4-3FCB-A484B2DD1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columns for monetary success and popularity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Extract features from the dataset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chi-square for feature selection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logistic regression and Naive Bayes models</a:t>
            </a:r>
          </a:p>
        </p:txBody>
      </p:sp>
    </p:spTree>
    <p:extLst>
      <p:ext uri="{BB962C8B-B14F-4D97-AF65-F5344CB8AC3E}">
        <p14:creationId xmlns:p14="http://schemas.microsoft.com/office/powerpoint/2010/main" val="262497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68975-8C12-F6FC-C1B1-B3A506A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F9854-F6F4-39F4-162C-B1FD468D6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linear regression transformation for binary data</a:t>
            </a:r>
          </a:p>
          <a:p>
            <a:r>
              <a:rPr lang="en-US" dirty="0"/>
              <a:t>Fit to ensure maximum predictive power</a:t>
            </a:r>
          </a:p>
        </p:txBody>
      </p:sp>
      <p:pic>
        <p:nvPicPr>
          <p:cNvPr id="2050" name="Picture 2" descr="Logistic Regression">
            <a:extLst>
              <a:ext uri="{FF2B5EF4-FFF2-40B4-BE49-F238E27FC236}">
                <a16:creationId xmlns:a16="http://schemas.microsoft.com/office/drawing/2014/main" id="{7D6F8C5B-C2D8-DAE5-3C49-88B1D6EDA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99" y="2849082"/>
            <a:ext cx="7089113" cy="37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281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89C5-F1BC-F0EE-EFDC-597FAF46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DF7A2-46BB-4325-A573-7A6EE3E19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Bayes’ Theorem                      +                     Independence</a:t>
            </a:r>
          </a:p>
        </p:txBody>
      </p:sp>
      <p:pic>
        <p:nvPicPr>
          <p:cNvPr id="1026" name="Picture 2" descr="Bayes Theorem - Statement, Proof, Formula, Derivation &amp; Examples">
            <a:extLst>
              <a:ext uri="{FF2B5EF4-FFF2-40B4-BE49-F238E27FC236}">
                <a16:creationId xmlns:a16="http://schemas.microsoft.com/office/drawing/2014/main" id="{3F513D50-46DD-A183-4C2F-4F203F87C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27108" r="19571" b="30996"/>
          <a:stretch/>
        </p:blipFill>
        <p:spPr bwMode="auto">
          <a:xfrm>
            <a:off x="1004835" y="3452297"/>
            <a:ext cx="4250453" cy="139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urth of July Fun can Bring Fourth of July trips to the Urgent Care or  Emergency Room: My Urgent Care Clinic: Urgent Care">
            <a:extLst>
              <a:ext uri="{FF2B5EF4-FFF2-40B4-BE49-F238E27FC236}">
                <a16:creationId xmlns:a16="http://schemas.microsoft.com/office/drawing/2014/main" id="{25F51FA3-BDF6-C705-FB51-690CA8E8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217" y="2977871"/>
            <a:ext cx="4250453" cy="251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AFB5E1-DC0A-C0E3-3344-A8A3427E93DB}"/>
              </a:ext>
            </a:extLst>
          </p:cNvPr>
          <p:cNvSpPr txBox="1">
            <a:spLocks/>
          </p:cNvSpPr>
          <p:nvPr/>
        </p:nvSpPr>
        <p:spPr>
          <a:xfrm>
            <a:off x="828657" y="5631806"/>
            <a:ext cx="8946541" cy="103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A simple but powerful tool</a:t>
            </a:r>
          </a:p>
        </p:txBody>
      </p:sp>
    </p:spTree>
    <p:extLst>
      <p:ext uri="{BB962C8B-B14F-4D97-AF65-F5344CB8AC3E}">
        <p14:creationId xmlns:p14="http://schemas.microsoft.com/office/powerpoint/2010/main" val="55527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A7E5-7FFB-6E29-72BB-A1E3E6A5A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ECAA-9942-336D-47A4-B54479DA8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independence of inputs and outputs</a:t>
            </a:r>
          </a:p>
          <a:p>
            <a:r>
              <a:rPr lang="en-US" dirty="0"/>
              <a:t>Sensitive to sample size</a:t>
            </a:r>
          </a:p>
        </p:txBody>
      </p:sp>
      <p:pic>
        <p:nvPicPr>
          <p:cNvPr id="3074" name="Picture 2" descr="Chi-Square Test | How to Calculate Chi-square using Formula with Example">
            <a:extLst>
              <a:ext uri="{FF2B5EF4-FFF2-40B4-BE49-F238E27FC236}">
                <a16:creationId xmlns:a16="http://schemas.microsoft.com/office/drawing/2014/main" id="{94DBEA30-45C1-E442-E063-5BE1188D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47" y="3636090"/>
            <a:ext cx="71437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742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197</TotalTime>
  <Words>791</Words>
  <Application>Microsoft Office PowerPoint</Application>
  <PresentationFormat>Widescreen</PresentationFormat>
  <Paragraphs>165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Selecting Movie Features to Predict Monetary Success and Popularity</vt:lpstr>
      <vt:lpstr>Motivation</vt:lpstr>
      <vt:lpstr>Motivation</vt:lpstr>
      <vt:lpstr>Motivation</vt:lpstr>
      <vt:lpstr>Motivation</vt:lpstr>
      <vt:lpstr>Overview</vt:lpstr>
      <vt:lpstr>Logistic Regression</vt:lpstr>
      <vt:lpstr>Naive Bayes</vt:lpstr>
      <vt:lpstr>Chi-Square</vt:lpstr>
      <vt:lpstr>Related Work</vt:lpstr>
      <vt:lpstr>Choosing an Output: IMDb Rating?</vt:lpstr>
      <vt:lpstr>Choosing an Output: Votes?</vt:lpstr>
      <vt:lpstr>Choosing an Output:  Adjusted Rating (AR)</vt:lpstr>
      <vt:lpstr>Data Filtering</vt:lpstr>
      <vt:lpstr>Data Filtering</vt:lpstr>
      <vt:lpstr>Creating Metrics and Models</vt:lpstr>
      <vt:lpstr>Chi-Square-Selected Features: Gross Income</vt:lpstr>
      <vt:lpstr>Chi-Square-Selected Features: Adjusted Rating</vt:lpstr>
      <vt:lpstr>Logistic Regression Models</vt:lpstr>
      <vt:lpstr>Naive Bayes Models</vt:lpstr>
      <vt:lpstr>Takeaways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Kamarion Porter</dc:creator>
  <cp:lastModifiedBy>Kamarion Porter</cp:lastModifiedBy>
  <cp:revision>9</cp:revision>
  <dcterms:created xsi:type="dcterms:W3CDTF">2023-04-11T10:40:55Z</dcterms:created>
  <dcterms:modified xsi:type="dcterms:W3CDTF">2023-05-03T07:25:22Z</dcterms:modified>
</cp:coreProperties>
</file>